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80" d="100"/>
          <a:sy n="80" d="100"/>
        </p:scale>
        <p:origin x="8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202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446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306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11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0553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409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523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7669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8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47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11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41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008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13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5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865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997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088720-A9B7-43FB-95DE-7E2C536C376D}" type="datetimeFigureOut">
              <a:rPr kumimoji="1" lang="ja-JP" altLang="en-US" smtClean="0"/>
              <a:t>2020/4/18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0C3F10-3A74-49DF-BFAE-4514A927DA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51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The Battle of the Neighborhoods</a:t>
            </a:r>
            <a:br>
              <a:rPr kumimoji="1" lang="en-US" altLang="ja-JP" dirty="0" smtClean="0"/>
            </a:br>
            <a:r>
              <a:rPr lang="en-US" altLang="ja-JP" dirty="0" smtClean="0"/>
              <a:t>Clustering of cities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Maxime</a:t>
            </a:r>
            <a:r>
              <a:rPr kumimoji="1" lang="en-US" altLang="ja-JP" dirty="0" smtClean="0"/>
              <a:t> Menu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643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Finding similarities between cities is valuable to the travel industry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Cheap air travel and globalization has made overseas travel easier</a:t>
            </a:r>
          </a:p>
          <a:p>
            <a:r>
              <a:rPr lang="en-US" altLang="ja-JP" dirty="0" smtClean="0"/>
              <a:t>Cultures all over the world have been cross-influencing each other</a:t>
            </a:r>
          </a:p>
          <a:p>
            <a:r>
              <a:rPr kumimoji="1" lang="en-US" altLang="ja-JP" dirty="0" smtClean="0"/>
              <a:t>A lot of countries and capital-like cities share many kinds of venues</a:t>
            </a:r>
          </a:p>
          <a:p>
            <a:r>
              <a:rPr lang="en-US" altLang="ja-JP" dirty="0" smtClean="0"/>
              <a:t>Knowing which cities are most similar could help travel industries recommending cities to potential customers</a:t>
            </a:r>
          </a:p>
          <a:p>
            <a:r>
              <a:rPr kumimoji="1" lang="en-US" altLang="ja-JP" dirty="0" smtClean="0"/>
              <a:t>Which city is most similar to New York City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932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Data acquisition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6 Cities were selected: New York, Toronto, Tokyo, Seoul, Berlin and London</a:t>
            </a:r>
          </a:p>
          <a:p>
            <a:r>
              <a:rPr lang="en-US" altLang="ja-JP" dirty="0" smtClean="0"/>
              <a:t>For these 6 cities: borough and neighborhood names and coordinates were gathered through various data sources such as Wikipedia and geocoders</a:t>
            </a:r>
          </a:p>
          <a:p>
            <a:r>
              <a:rPr lang="en-US" altLang="ja-JP" dirty="0" smtClean="0"/>
              <a:t>Using the Foursquare API Venue data was gathered for each neighborhood and the venue categories were set at a semi-high level of specification (Not too broad e.g. Food, not too specific e.g. Korean restaurant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656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Neighborhoods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9" y="2057545"/>
            <a:ext cx="8705843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2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Clustering these neighborhoods based on most common venues leads to 4 distinct kinds of neighborhoods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9" y="2438399"/>
            <a:ext cx="8705843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2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These clusters show specific types of venues</a:t>
            </a:r>
            <a:endParaRPr kumimoji="1" lang="ja-JP" altLang="en-US" dirty="0"/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574725"/>
              </p:ext>
            </p:extLst>
          </p:nvPr>
        </p:nvGraphicFramePr>
        <p:xfrm>
          <a:off x="2415626" y="2113084"/>
          <a:ext cx="7360748" cy="368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301">
                  <a:extLst>
                    <a:ext uri="{9D8B030D-6E8A-4147-A177-3AD203B41FA5}">
                      <a16:colId xmlns:a16="http://schemas.microsoft.com/office/drawing/2014/main" val="1335790249"/>
                    </a:ext>
                  </a:extLst>
                </a:gridCol>
                <a:gridCol w="2646485">
                  <a:extLst>
                    <a:ext uri="{9D8B030D-6E8A-4147-A177-3AD203B41FA5}">
                      <a16:colId xmlns:a16="http://schemas.microsoft.com/office/drawing/2014/main" val="707293430"/>
                    </a:ext>
                  </a:extLst>
                </a:gridCol>
                <a:gridCol w="2329962">
                  <a:extLst>
                    <a:ext uri="{9D8B030D-6E8A-4147-A177-3AD203B41FA5}">
                      <a16:colId xmlns:a16="http://schemas.microsoft.com/office/drawing/2014/main" val="1466782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533400"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Cluster Label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Most Common Venues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Count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17504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3</a:t>
                      </a:r>
                      <a:endParaRPr kumimoji="1" lang="ja-JP" altLang="ja-JP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Parks and</a:t>
                      </a:r>
                      <a:r>
                        <a:rPr kumimoji="1" lang="en-US" altLang="ja-JP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Trails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3340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Park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22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7823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3340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Trail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4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177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2</a:t>
                      </a:r>
                      <a:endParaRPr kumimoji="1" lang="ja-JP" altLang="ja-JP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Bars and </a:t>
                      </a:r>
                      <a:b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 &amp; Drink shops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3340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Bar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77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42047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3340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Food &amp; Drink Shop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77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751984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1</a:t>
                      </a:r>
                      <a:endParaRPr kumimoji="1" lang="ja-JP" altLang="ja-JP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Athletics &amp; Sports and Food &amp; Drink shops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3340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Athletics &amp; Sports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14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20087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3340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Food &amp; Drink Shop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4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01471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 0</a:t>
                      </a:r>
                      <a:endParaRPr kumimoji="1" lang="ja-JP" altLang="ja-JP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1" lang="en-US" altLang="ja-JP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Asian Restaurants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3340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Asian Restaurant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223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449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33400" algn="l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Coffee Shop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3400" algn="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游明朝" panose="02020400000000000000" pitchFamily="18" charset="-128"/>
                          <a:cs typeface="Times New Roman" panose="02020603050405020304" pitchFamily="18" charset="0"/>
                        </a:rPr>
                        <a:t>10</a:t>
                      </a:r>
                      <a:endParaRPr lang="ja-JP" sz="105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6897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7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Proportions of cluster labels per city show clear trends. </a:t>
            </a:r>
            <a:br>
              <a:rPr kumimoji="1" lang="en-US" altLang="ja-JP" sz="3200" dirty="0" smtClean="0"/>
            </a:br>
            <a:r>
              <a:rPr kumimoji="1" lang="en-US" altLang="ja-JP" sz="3200" dirty="0" smtClean="0"/>
              <a:t>A lot of Asian restaurants in Seoul and Tokyo would be expected.</a:t>
            </a:r>
            <a:endParaRPr kumimoji="1" lang="ja-JP" altLang="en-US" sz="3200" dirty="0"/>
          </a:p>
        </p:txBody>
      </p:sp>
      <p:pic>
        <p:nvPicPr>
          <p:cNvPr id="4" name="図 3" descr="C:\Users\メニュマクシム\AppData\Local\Microsoft\Windows\INetCache\Content.Word\label_rates_per_city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38398"/>
            <a:ext cx="8853853" cy="382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3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Hierarchical clustering of cities shows expected and unexpected results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7164" y="5380893"/>
            <a:ext cx="10018713" cy="27578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 smtClean="0"/>
          </a:p>
          <a:p>
            <a:r>
              <a:rPr lang="en-US" altLang="ja-JP" dirty="0" smtClean="0"/>
              <a:t>Tokyo and Seoul are very similar in events</a:t>
            </a:r>
          </a:p>
          <a:p>
            <a:r>
              <a:rPr lang="en-US" altLang="ja-JP" dirty="0" smtClean="0"/>
              <a:t>The most similar city to New York is Berlin ?!</a:t>
            </a:r>
          </a:p>
          <a:p>
            <a:r>
              <a:rPr kumimoji="1" lang="en-US" altLang="ja-JP" dirty="0" smtClean="0"/>
              <a:t>Toronto stands out of the group of western cities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 descr="C:\Users\メニュマクシム\AppData\Local\Microsoft\Windows\INetCache\Content.Word\dendrogr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86" y="2213659"/>
            <a:ext cx="5523159" cy="317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9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Cities can be clustered based on the most common events in their neighborhoods</a:t>
            </a:r>
          </a:p>
          <a:p>
            <a:r>
              <a:rPr lang="en-US" altLang="ja-JP" dirty="0" smtClean="0"/>
              <a:t>Berlin would be the recommended travel spot for people who want a similar experience to New York</a:t>
            </a:r>
          </a:p>
          <a:p>
            <a:r>
              <a:rPr kumimoji="1" lang="en-US" altLang="ja-JP" dirty="0" smtClean="0"/>
              <a:t>This analysis could be extended to more cities to create recommendation engines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657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TM03457496[[fn=視差]]</Template>
  <TotalTime>38</TotalTime>
  <Words>319</Words>
  <Application>Microsoft Office PowerPoint</Application>
  <PresentationFormat>ワイド画面</PresentationFormat>
  <Paragraphs>54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HGｺﾞｼｯｸM</vt:lpstr>
      <vt:lpstr>游明朝</vt:lpstr>
      <vt:lpstr>Arial</vt:lpstr>
      <vt:lpstr>Corbel</vt:lpstr>
      <vt:lpstr>Times New Roman</vt:lpstr>
      <vt:lpstr>視差</vt:lpstr>
      <vt:lpstr>The Battle of the Neighborhoods Clustering of cities</vt:lpstr>
      <vt:lpstr>Finding similarities between cities is valuable to the travel industry</vt:lpstr>
      <vt:lpstr>Data acquisition</vt:lpstr>
      <vt:lpstr>Neighborhoods</vt:lpstr>
      <vt:lpstr>Clustering these neighborhoods based on most common venues leads to 4 distinct kinds of neighborhoods</vt:lpstr>
      <vt:lpstr>These clusters show specific types of venues</vt:lpstr>
      <vt:lpstr>Proportions of cluster labels per city show clear trends.  A lot of Asian restaurants in Seoul and Tokyo would be expected.</vt:lpstr>
      <vt:lpstr>Hierarchical clustering of cities shows expected and unexpected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the Neighborhoods Clustering of cities</dc:title>
  <dc:creator>メニュマクシム</dc:creator>
  <cp:lastModifiedBy>メニュマクシム</cp:lastModifiedBy>
  <cp:revision>6</cp:revision>
  <dcterms:created xsi:type="dcterms:W3CDTF">2020-04-17T06:39:57Z</dcterms:created>
  <dcterms:modified xsi:type="dcterms:W3CDTF">2020-04-18T02:41:36Z</dcterms:modified>
</cp:coreProperties>
</file>